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293" r:id="rId3"/>
    <p:sldId id="735" r:id="rId4"/>
    <p:sldId id="734" r:id="rId5"/>
    <p:sldId id="733" r:id="rId6"/>
    <p:sldId id="846" r:id="rId7"/>
    <p:sldId id="847" r:id="rId8"/>
    <p:sldId id="849" r:id="rId9"/>
    <p:sldId id="848" r:id="rId10"/>
    <p:sldId id="850" r:id="rId11"/>
    <p:sldId id="853" r:id="rId12"/>
    <p:sldId id="851" r:id="rId13"/>
    <p:sldId id="858" r:id="rId14"/>
    <p:sldId id="855" r:id="rId15"/>
    <p:sldId id="856" r:id="rId16"/>
    <p:sldId id="854" r:id="rId17"/>
    <p:sldId id="857" r:id="rId18"/>
    <p:sldId id="852" r:id="rId19"/>
    <p:sldId id="859" r:id="rId20"/>
    <p:sldId id="861" r:id="rId21"/>
    <p:sldId id="860" r:id="rId22"/>
    <p:sldId id="864" r:id="rId23"/>
    <p:sldId id="863" r:id="rId24"/>
    <p:sldId id="862" r:id="rId25"/>
    <p:sldId id="865" r:id="rId26"/>
    <p:sldId id="867" r:id="rId27"/>
    <p:sldId id="866" r:id="rId28"/>
    <p:sldId id="868" r:id="rId29"/>
    <p:sldId id="869" r:id="rId30"/>
    <p:sldId id="872" r:id="rId31"/>
    <p:sldId id="871" r:id="rId32"/>
    <p:sldId id="877" r:id="rId33"/>
    <p:sldId id="870" r:id="rId34"/>
    <p:sldId id="873" r:id="rId35"/>
    <p:sldId id="875" r:id="rId36"/>
    <p:sldId id="874" r:id="rId37"/>
    <p:sldId id="876" r:id="rId38"/>
    <p:sldId id="878" r:id="rId39"/>
    <p:sldId id="879" r:id="rId40"/>
    <p:sldId id="880" r:id="rId41"/>
    <p:sldId id="881" r:id="rId42"/>
    <p:sldId id="884" r:id="rId43"/>
    <p:sldId id="882" r:id="rId44"/>
    <p:sldId id="883" r:id="rId45"/>
    <p:sldId id="885" r:id="rId46"/>
    <p:sldId id="888" r:id="rId47"/>
    <p:sldId id="887" r:id="rId48"/>
    <p:sldId id="886" r:id="rId49"/>
    <p:sldId id="889" r:id="rId50"/>
    <p:sldId id="891" r:id="rId51"/>
    <p:sldId id="843" r:id="rId52"/>
    <p:sldId id="844" r:id="rId53"/>
    <p:sldId id="845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6834A7-340B-4ACF-80BA-71B7B5CC82FB}">
          <p14:sldIdLst>
            <p14:sldId id="256"/>
            <p14:sldId id="293"/>
            <p14:sldId id="735"/>
            <p14:sldId id="734"/>
            <p14:sldId id="733"/>
            <p14:sldId id="846"/>
            <p14:sldId id="847"/>
            <p14:sldId id="849"/>
            <p14:sldId id="848"/>
            <p14:sldId id="850"/>
            <p14:sldId id="853"/>
            <p14:sldId id="851"/>
            <p14:sldId id="858"/>
            <p14:sldId id="855"/>
            <p14:sldId id="856"/>
            <p14:sldId id="854"/>
            <p14:sldId id="857"/>
            <p14:sldId id="852"/>
            <p14:sldId id="859"/>
            <p14:sldId id="861"/>
            <p14:sldId id="860"/>
            <p14:sldId id="864"/>
            <p14:sldId id="863"/>
            <p14:sldId id="862"/>
            <p14:sldId id="865"/>
            <p14:sldId id="867"/>
            <p14:sldId id="866"/>
            <p14:sldId id="868"/>
            <p14:sldId id="869"/>
            <p14:sldId id="872"/>
            <p14:sldId id="871"/>
            <p14:sldId id="877"/>
            <p14:sldId id="870"/>
            <p14:sldId id="873"/>
            <p14:sldId id="875"/>
            <p14:sldId id="874"/>
            <p14:sldId id="876"/>
            <p14:sldId id="878"/>
            <p14:sldId id="879"/>
            <p14:sldId id="880"/>
            <p14:sldId id="881"/>
            <p14:sldId id="884"/>
            <p14:sldId id="882"/>
            <p14:sldId id="883"/>
            <p14:sldId id="885"/>
            <p14:sldId id="888"/>
            <p14:sldId id="887"/>
            <p14:sldId id="886"/>
            <p14:sldId id="889"/>
            <p14:sldId id="891"/>
            <p14:sldId id="843"/>
            <p14:sldId id="844"/>
            <p14:sldId id="84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3300"/>
    <a:srgbClr val="996600"/>
    <a:srgbClr val="CC0000"/>
    <a:srgbClr val="FF3300"/>
    <a:srgbClr val="FF9900"/>
    <a:srgbClr val="FF6600"/>
    <a:srgbClr val="FF993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83" autoAdjust="0"/>
    <p:restoredTop sz="94667" autoAdjust="0"/>
  </p:normalViewPr>
  <p:slideViewPr>
    <p:cSldViewPr snapToGrid="0">
      <p:cViewPr varScale="1">
        <p:scale>
          <a:sx n="87" d="100"/>
          <a:sy n="87" d="100"/>
        </p:scale>
        <p:origin x="486" y="90"/>
      </p:cViewPr>
      <p:guideLst/>
    </p:cSldViewPr>
  </p:slideViewPr>
  <p:outlineViewPr>
    <p:cViewPr>
      <p:scale>
        <a:sx n="33" d="100"/>
        <a:sy n="33" d="100"/>
      </p:scale>
      <p:origin x="0" y="-1678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056"/>
    </p:cViewPr>
  </p:sorterViewPr>
  <p:notesViewPr>
    <p:cSldViewPr snapToGrid="0">
      <p:cViewPr varScale="1">
        <p:scale>
          <a:sx n="67" d="100"/>
          <a:sy n="67" d="100"/>
        </p:scale>
        <p:origin x="3120" y="77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E37A3-DD33-40E3-B07F-07D15082302D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E4A1B-21D1-40AC-B12A-C4D8E3CB9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5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D0AA4-5C00-4191-9876-4B7708AA77E1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E1FD9-20DA-4C56-83BB-A02D4DECF1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758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1FD9-20DA-4C56-83BB-A02D4DECF1C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901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1FD9-20DA-4C56-83BB-A02D4DECF1C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365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1FD9-20DA-4C56-83BB-A02D4DECF1C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065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E1FD9-20DA-4C56-83BB-A02D4DECF1C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64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40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538" y="969484"/>
            <a:ext cx="11706044" cy="4671152"/>
          </a:xfrm>
        </p:spPr>
        <p:txBody>
          <a:bodyPr>
            <a:noAutofit/>
          </a:bodyPr>
          <a:lstStyle/>
          <a:p>
            <a:pPr algn="ctr"/>
            <a:r>
              <a:rPr lang="en-US" sz="5000" b="1" dirty="0" smtClean="0">
                <a:solidFill>
                  <a:srgbClr val="CC3300"/>
                </a:solidFill>
                <a:latin typeface="Monotype Corsiva" panose="03010101010201010101" pitchFamily="66" charset="0"/>
              </a:rPr>
              <a:t>“</a:t>
            </a:r>
            <a:r>
              <a:rPr lang="en-US" sz="50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Come, Holy Spirit, fill the hearts of Your faithful,</a:t>
            </a:r>
          </a:p>
          <a:p>
            <a:pPr algn="ctr"/>
            <a:r>
              <a:rPr lang="en-US" sz="50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</a:t>
            </a:r>
            <a:r>
              <a:rPr lang="en-US" sz="50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indle in them the fire of Your love;</a:t>
            </a:r>
          </a:p>
          <a:p>
            <a:pPr algn="ctr"/>
            <a:r>
              <a:rPr lang="en-US" sz="50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send forth Your spirit and they shall be created</a:t>
            </a:r>
          </a:p>
          <a:p>
            <a:pPr algn="ctr"/>
            <a:r>
              <a:rPr lang="en-US" sz="50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</a:t>
            </a:r>
            <a:r>
              <a:rPr lang="en-US" sz="50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nd You will renew the face of the Earth” </a:t>
            </a:r>
            <a:endParaRPr lang="en-US" sz="50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98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-22033"/>
            <a:ext cx="10515600" cy="826264"/>
          </a:xfrm>
        </p:spPr>
        <p:txBody>
          <a:bodyPr>
            <a:normAutofit/>
          </a:bodyPr>
          <a:lstStyle/>
          <a:p>
            <a:pPr algn="ctr"/>
            <a:r>
              <a:rPr lang="en-US" sz="35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Lay of the Land:</a:t>
            </a:r>
            <a:endParaRPr lang="en-US" sz="35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854" y="771178"/>
            <a:ext cx="11588289" cy="570751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100" b="1" u="sng" dirty="0" smtClean="0">
              <a:solidFill>
                <a:srgbClr val="0070C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31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	</a:t>
            </a:r>
            <a:endParaRPr lang="en-US" sz="3100" b="1" dirty="0" smtClean="0">
              <a:solidFill>
                <a:srgbClr val="0070C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31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	</a:t>
            </a:r>
            <a:endParaRPr lang="en-US" sz="3100" b="1" dirty="0" smtClean="0">
              <a:solidFill>
                <a:srgbClr val="0070C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en-US" sz="3100" u="sng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3100" dirty="0">
                <a:solidFill>
                  <a:srgbClr val="7030A0"/>
                </a:solidFill>
                <a:latin typeface="Monotype Corsiva" panose="03010101010201010101" pitchFamily="66" charset="0"/>
              </a:rPr>
              <a:t>	</a:t>
            </a:r>
            <a:endParaRPr lang="en-US" sz="3100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3100" dirty="0">
                <a:solidFill>
                  <a:srgbClr val="7030A0"/>
                </a:solidFill>
                <a:latin typeface="Monotype Corsiva" panose="03010101010201010101" pitchFamily="66" charset="0"/>
              </a:rPr>
              <a:t>	</a:t>
            </a:r>
            <a:endParaRPr lang="en-US" sz="3100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3100" dirty="0">
                <a:solidFill>
                  <a:srgbClr val="7030A0"/>
                </a:solidFill>
                <a:latin typeface="Monotype Corsiva" panose="03010101010201010101" pitchFamily="66" charset="0"/>
              </a:rPr>
              <a:t>	</a:t>
            </a:r>
            <a:endParaRPr lang="en-US" sz="3100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en-US" sz="3100" u="sng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31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96158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-22033"/>
            <a:ext cx="10515600" cy="826264"/>
          </a:xfrm>
        </p:spPr>
        <p:txBody>
          <a:bodyPr>
            <a:normAutofit/>
          </a:bodyPr>
          <a:lstStyle/>
          <a:p>
            <a:pPr algn="ctr"/>
            <a:r>
              <a:rPr lang="en-US" sz="35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Lay of the Land:</a:t>
            </a:r>
            <a:endParaRPr lang="en-US" sz="35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854" y="771178"/>
            <a:ext cx="11588289" cy="57075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100" b="1" u="sng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Session 1: The Holy Spirit in the Life of the Trinity</a:t>
            </a:r>
          </a:p>
          <a:p>
            <a:pPr marL="0" indent="0">
              <a:buNone/>
            </a:pPr>
            <a:r>
              <a:rPr lang="en-US" sz="31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God as Relationship</a:t>
            </a:r>
          </a:p>
          <a:p>
            <a:pPr marL="0" indent="0">
              <a:buNone/>
            </a:pPr>
            <a:r>
              <a:rPr lang="en-US" sz="31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The Holy Spirit Proceeding from the Father and the Son</a:t>
            </a:r>
          </a:p>
          <a:p>
            <a:pPr marL="0" indent="0">
              <a:buNone/>
            </a:pPr>
            <a:endParaRPr lang="en-US" sz="3100" u="sng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3100" dirty="0">
                <a:solidFill>
                  <a:srgbClr val="7030A0"/>
                </a:solidFill>
                <a:latin typeface="Monotype Corsiva" panose="03010101010201010101" pitchFamily="66" charset="0"/>
              </a:rPr>
              <a:t>	</a:t>
            </a:r>
            <a:endParaRPr lang="en-US" sz="3100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3100" dirty="0">
                <a:solidFill>
                  <a:srgbClr val="7030A0"/>
                </a:solidFill>
                <a:latin typeface="Monotype Corsiva" panose="03010101010201010101" pitchFamily="66" charset="0"/>
              </a:rPr>
              <a:t>	</a:t>
            </a:r>
            <a:endParaRPr lang="en-US" sz="3100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3100" dirty="0">
                <a:solidFill>
                  <a:srgbClr val="7030A0"/>
                </a:solidFill>
                <a:latin typeface="Monotype Corsiva" panose="03010101010201010101" pitchFamily="66" charset="0"/>
              </a:rPr>
              <a:t>	</a:t>
            </a:r>
            <a:endParaRPr lang="en-US" sz="3100" dirty="0" smtClean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en-US" sz="3100" u="sng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31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5080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-22033"/>
            <a:ext cx="10515600" cy="826264"/>
          </a:xfrm>
        </p:spPr>
        <p:txBody>
          <a:bodyPr>
            <a:normAutofit/>
          </a:bodyPr>
          <a:lstStyle/>
          <a:p>
            <a:pPr algn="ctr"/>
            <a:r>
              <a:rPr lang="en-US" sz="35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Lay of the Land:</a:t>
            </a:r>
            <a:endParaRPr lang="en-US" sz="35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854" y="771178"/>
            <a:ext cx="11588289" cy="57075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100" b="1" u="sng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Session 1: The Holy Spirit in the Life of the Trinity</a:t>
            </a:r>
          </a:p>
          <a:p>
            <a:pPr marL="0" indent="0">
              <a:buNone/>
            </a:pPr>
            <a:r>
              <a:rPr lang="en-US" sz="31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God as Relationship</a:t>
            </a:r>
          </a:p>
          <a:p>
            <a:pPr marL="0" indent="0">
              <a:buNone/>
            </a:pPr>
            <a:r>
              <a:rPr lang="en-US" sz="31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The Holy Spirit Proceeding from the Father and the Son</a:t>
            </a:r>
          </a:p>
          <a:p>
            <a:pPr marL="0" indent="0">
              <a:buNone/>
            </a:pPr>
            <a:r>
              <a:rPr lang="en-US" sz="3100" u="sng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Session 2: The Holy Spirit in the Life of the Church</a:t>
            </a:r>
          </a:p>
          <a:p>
            <a:pPr marL="0" indent="0">
              <a:buNone/>
            </a:pPr>
            <a:r>
              <a:rPr lang="en-US" sz="3100" dirty="0">
                <a:solidFill>
                  <a:srgbClr val="7030A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The Old Testament: The Presence of the Spirit in Israel and in Revelation</a:t>
            </a:r>
          </a:p>
          <a:p>
            <a:pPr marL="0" indent="0">
              <a:buNone/>
            </a:pPr>
            <a:r>
              <a:rPr lang="en-US" sz="3100" dirty="0">
                <a:solidFill>
                  <a:srgbClr val="7030A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The New Testament: The Abiding Presence of the Spirit</a:t>
            </a:r>
          </a:p>
          <a:p>
            <a:pPr marL="0" indent="0">
              <a:buNone/>
            </a:pPr>
            <a:r>
              <a:rPr lang="en-US" sz="3100" dirty="0">
                <a:solidFill>
                  <a:srgbClr val="7030A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The Magisterium: The Ongoing Work of the Spirit</a:t>
            </a:r>
          </a:p>
          <a:p>
            <a:pPr marL="0" indent="0">
              <a:buNone/>
            </a:pPr>
            <a:endParaRPr lang="en-US" sz="3100" u="sng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31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2328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-22033"/>
            <a:ext cx="10515600" cy="826264"/>
          </a:xfrm>
        </p:spPr>
        <p:txBody>
          <a:bodyPr>
            <a:normAutofit/>
          </a:bodyPr>
          <a:lstStyle/>
          <a:p>
            <a:pPr algn="ctr"/>
            <a:r>
              <a:rPr lang="en-US" sz="35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Lay of the Land:</a:t>
            </a:r>
            <a:endParaRPr lang="en-US" sz="35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854" y="771178"/>
            <a:ext cx="11588289" cy="57075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100" b="1" u="sng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Session 1: The Holy Spirit in the Life of the Trinity</a:t>
            </a:r>
          </a:p>
          <a:p>
            <a:pPr marL="0" indent="0">
              <a:buNone/>
            </a:pPr>
            <a:r>
              <a:rPr lang="en-US" sz="31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God as Relationship</a:t>
            </a:r>
          </a:p>
          <a:p>
            <a:pPr marL="0" indent="0">
              <a:buNone/>
            </a:pPr>
            <a:r>
              <a:rPr lang="en-US" sz="31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The Holy Spirit Proceeding from the Father and the Son</a:t>
            </a:r>
          </a:p>
          <a:p>
            <a:pPr marL="0" indent="0">
              <a:buNone/>
            </a:pPr>
            <a:r>
              <a:rPr lang="en-US" sz="3100" u="sng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Session 2: The Holy Spirit in the Life of the Church</a:t>
            </a:r>
          </a:p>
          <a:p>
            <a:pPr marL="0" indent="0">
              <a:buNone/>
            </a:pPr>
            <a:r>
              <a:rPr lang="en-US" sz="3100" dirty="0">
                <a:solidFill>
                  <a:srgbClr val="7030A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The Old Testament: The Presence of the Spirit in Israel and in Revelation</a:t>
            </a:r>
          </a:p>
          <a:p>
            <a:pPr marL="0" indent="0">
              <a:buNone/>
            </a:pPr>
            <a:r>
              <a:rPr lang="en-US" sz="3100" dirty="0">
                <a:solidFill>
                  <a:srgbClr val="7030A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The New Testament: The Abiding Presence of the Spirit</a:t>
            </a:r>
          </a:p>
          <a:p>
            <a:pPr marL="0" indent="0">
              <a:buNone/>
            </a:pPr>
            <a:r>
              <a:rPr lang="en-US" sz="3100" dirty="0">
                <a:solidFill>
                  <a:srgbClr val="7030A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The Magisterium: The Ongoing Work of the Spirit</a:t>
            </a:r>
          </a:p>
          <a:p>
            <a:pPr marL="0" indent="0">
              <a:buNone/>
            </a:pPr>
            <a:r>
              <a:rPr lang="en-US" sz="3100" u="sng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Session 3: The Holy Spirit in the Life of the Baptized</a:t>
            </a:r>
          </a:p>
          <a:p>
            <a:pPr marL="0" indent="0">
              <a:buNone/>
            </a:pPr>
            <a:r>
              <a:rPr lang="en-US" sz="31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	The Seven Gifts of the Spirit</a:t>
            </a:r>
          </a:p>
          <a:p>
            <a:pPr marL="0" indent="0">
              <a:buNone/>
            </a:pPr>
            <a:r>
              <a:rPr lang="en-US" sz="31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One Spirit, One People: The Communion of the Holy Spirit</a:t>
            </a:r>
          </a:p>
          <a:p>
            <a:pPr marL="0" indent="0">
              <a:buNone/>
            </a:pPr>
            <a:r>
              <a:rPr lang="en-US" sz="31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31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The Dynamic Spirit: Evangelization as the Work of 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172869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19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235" y="1371600"/>
            <a:ext cx="11898217" cy="5294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So the upshot is God exists as </a:t>
            </a:r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relationship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endParaRPr lang="en-US" sz="60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		</a:t>
            </a:r>
            <a:endParaRPr lang="en-US" sz="6000" dirty="0" smtClean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23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235" y="1371600"/>
            <a:ext cx="11898217" cy="5294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So the upshot is God exists as </a:t>
            </a:r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relationship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and not a closed relationship between the Father and Son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		</a:t>
            </a:r>
            <a:endParaRPr lang="en-US" sz="6000" dirty="0" smtClean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70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235" y="1371600"/>
            <a:ext cx="11898217" cy="5294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So the upshot is God exists as </a:t>
            </a:r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relationship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and not a closed relationship between the Father and Son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		</a:t>
            </a:r>
            <a:r>
              <a:rPr lang="en-US" sz="6000" dirty="0" smtClean="0">
                <a:solidFill>
                  <a:schemeClr val="accent3">
                    <a:lumMod val="50000"/>
                  </a:schemeClr>
                </a:solidFill>
                <a:latin typeface="Monotype Corsiva" panose="03010101010201010101" pitchFamily="66" charset="0"/>
              </a:rPr>
              <a:t>but an ever-open relationship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chemeClr val="accent3">
                    <a:lumMod val="50000"/>
                  </a:schemeClr>
                </a:solidFill>
                <a:latin typeface="Monotype Corsiva" panose="03010101010201010101" pitchFamily="66" charset="0"/>
              </a:rPr>
              <a:t>		among three Persons</a:t>
            </a:r>
          </a:p>
        </p:txBody>
      </p:sp>
    </p:spTree>
    <p:extLst>
      <p:ext uri="{BB962C8B-B14F-4D97-AF65-F5344CB8AC3E}">
        <p14:creationId xmlns:p14="http://schemas.microsoft.com/office/powerpoint/2010/main" val="407428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Because it is an open relationship and dynamic,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that bond of love Who is the Holy Spirit is constantly at work </a:t>
            </a:r>
          </a:p>
        </p:txBody>
      </p:sp>
    </p:spTree>
    <p:extLst>
      <p:ext uri="{BB962C8B-B14F-4D97-AF65-F5344CB8AC3E}">
        <p14:creationId xmlns:p14="http://schemas.microsoft.com/office/powerpoint/2010/main" val="139006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The very 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nature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of the relationship is </a:t>
            </a: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generative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~ it produces simply by </a:t>
            </a:r>
            <a:r>
              <a:rPr lang="en-US" sz="6000" dirty="0" smtClean="0">
                <a:solidFill>
                  <a:srgbClr val="996600"/>
                </a:solidFill>
                <a:latin typeface="Monotype Corsiva" panose="03010101010201010101" pitchFamily="66" charset="0"/>
              </a:rPr>
              <a:t>being </a:t>
            </a:r>
          </a:p>
        </p:txBody>
      </p:sp>
    </p:spTree>
    <p:extLst>
      <p:ext uri="{BB962C8B-B14F-4D97-AF65-F5344CB8AC3E}">
        <p14:creationId xmlns:p14="http://schemas.microsoft.com/office/powerpoint/2010/main" val="79674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</a:p>
          <a:p>
            <a:pPr marL="0" indent="0">
              <a:buNone/>
            </a:pP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</a:p>
          <a:p>
            <a:pPr marL="0" indent="0">
              <a:buNone/>
            </a:pP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8388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Like a water fountain </a:t>
            </a:r>
          </a:p>
          <a:p>
            <a:pPr marL="0" indent="0">
              <a:buNone/>
            </a:pP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</a:p>
          <a:p>
            <a:pPr marL="0" indent="0">
              <a:buNone/>
            </a:pP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2319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Like a water fountain </a:t>
            </a:r>
          </a:p>
          <a:p>
            <a:pPr marL="0" indent="0">
              <a:buNone/>
            </a:pP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that constantly fills one tray  </a:t>
            </a:r>
          </a:p>
          <a:p>
            <a:pPr marL="0" indent="0">
              <a:buNone/>
            </a:pP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21606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Like a water fountain </a:t>
            </a:r>
          </a:p>
          <a:p>
            <a:pPr marL="0" indent="0">
              <a:buNone/>
            </a:pP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that constantly fills one tray and spills out over into another </a:t>
            </a:r>
          </a:p>
          <a:p>
            <a:pPr marL="0" indent="0">
              <a:buNone/>
            </a:pP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4875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Like a water fountain </a:t>
            </a:r>
          </a:p>
          <a:p>
            <a:pPr marL="0" indent="0">
              <a:buNone/>
            </a:pP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that constantly fills one tray and spills out over into another, </a:t>
            </a:r>
          </a:p>
          <a:p>
            <a:pPr marL="0" indent="0">
              <a:buNone/>
            </a:pP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and fills that one</a:t>
            </a:r>
          </a:p>
        </p:txBody>
      </p:sp>
    </p:spTree>
    <p:extLst>
      <p:ext uri="{BB962C8B-B14F-4D97-AF65-F5344CB8AC3E}">
        <p14:creationId xmlns:p14="http://schemas.microsoft.com/office/powerpoint/2010/main" val="129506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Like a water fountain </a:t>
            </a:r>
          </a:p>
          <a:p>
            <a:pPr marL="0" indent="0">
              <a:buNone/>
            </a:pP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that constantly fills one tray and spills out over into another, </a:t>
            </a:r>
          </a:p>
          <a:p>
            <a:pPr marL="0" indent="0">
              <a:buNone/>
            </a:pPr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	and fills that one, and spills over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into another…</a:t>
            </a:r>
          </a:p>
        </p:txBody>
      </p:sp>
    </p:spTree>
    <p:extLst>
      <p:ext uri="{BB962C8B-B14F-4D97-AF65-F5344CB8AC3E}">
        <p14:creationId xmlns:p14="http://schemas.microsoft.com/office/powerpoint/2010/main" val="21104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en-US" sz="75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So creation is a function ~ or an expression ~ of God’s love</a:t>
            </a:r>
            <a:endParaRPr lang="en-US" sz="7500" dirty="0" smtClean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73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And when He reveals Himself to us as Trinity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408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And when He reveals Himself to us as Trinity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He is sharing with us Who He (They?) are </a:t>
            </a:r>
          </a:p>
        </p:txBody>
      </p:sp>
    </p:spTree>
    <p:extLst>
      <p:ext uri="{BB962C8B-B14F-4D97-AF65-F5344CB8AC3E}">
        <p14:creationId xmlns:p14="http://schemas.microsoft.com/office/powerpoint/2010/main" val="413217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This unfolds in the lives of His Chosen People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endParaRPr lang="en-US" sz="6000" dirty="0" smtClean="0">
              <a:solidFill>
                <a:srgbClr val="0033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3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This unfolds in the lives of His Chosen People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and the way they reflect on how God has revealed Himself  to them </a:t>
            </a:r>
            <a:endParaRPr lang="en-US" sz="6000" dirty="0" smtClean="0">
              <a:solidFill>
                <a:srgbClr val="0033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82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This unfolds in the lives of His Chosen People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and the way they reflect on how God has revealed Himself  to them ~ </a:t>
            </a:r>
            <a:r>
              <a:rPr lang="en-US" sz="60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the Bible</a:t>
            </a:r>
          </a:p>
        </p:txBody>
      </p:sp>
    </p:spTree>
    <p:extLst>
      <p:ext uri="{BB962C8B-B14F-4D97-AF65-F5344CB8AC3E}">
        <p14:creationId xmlns:p14="http://schemas.microsoft.com/office/powerpoint/2010/main" val="352121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“By day the Lord went before them in a pillar of cloud to guide them on their way, and by night in a pillar of fire to give them light” </a:t>
            </a:r>
            <a:r>
              <a:rPr lang="en-US" sz="5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(Ex 13:21)</a:t>
            </a:r>
          </a:p>
        </p:txBody>
      </p:sp>
    </p:spTree>
    <p:extLst>
      <p:ext uri="{BB962C8B-B14F-4D97-AF65-F5344CB8AC3E}">
        <p14:creationId xmlns:p14="http://schemas.microsoft.com/office/powerpoint/2010/main" val="38644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Just as in the New Testament, tongues of fire represent the Holy Spirit </a:t>
            </a:r>
            <a:r>
              <a:rPr lang="en-US" sz="55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(Acts 2:3), 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Who leads them into all truth </a:t>
            </a:r>
            <a:r>
              <a:rPr lang="en-US" sz="55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(Jn 16:13)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endParaRPr lang="en-US" sz="60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08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Just as in the New Testament, tongues of fire represent the Holy Spirit </a:t>
            </a:r>
            <a:r>
              <a:rPr lang="en-US" sz="55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(Acts 2:3), 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Who leads them into all truth </a:t>
            </a:r>
            <a:r>
              <a:rPr lang="en-US" sz="55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(Jn 16:13)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The pillar of fire is the manifestation of the Holy Spirit, Who leads God’s Chosen Ones into the Promise Land</a:t>
            </a:r>
          </a:p>
        </p:txBody>
      </p:sp>
    </p:spTree>
    <p:extLst>
      <p:ext uri="{BB962C8B-B14F-4D97-AF65-F5344CB8AC3E}">
        <p14:creationId xmlns:p14="http://schemas.microsoft.com/office/powerpoint/2010/main" val="20218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But the Holy Spirit’s presence in Israel is not a 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stable 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presence ~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“The Holy Spirit had not yet been given, because Jesus was not yet glorified” </a:t>
            </a:r>
            <a:r>
              <a:rPr lang="en-US" sz="55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(Jn 7:39)</a:t>
            </a:r>
            <a:r>
              <a:rPr lang="en-US" sz="55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761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The Spirit was given to the Jewish people, but just as easily could be withdrawn ~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as when God removed His favor from King Saul  </a:t>
            </a:r>
            <a:r>
              <a:rPr lang="en-US" sz="55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(1 Sam 15:35)</a:t>
            </a:r>
          </a:p>
        </p:txBody>
      </p:sp>
    </p:spTree>
    <p:extLst>
      <p:ext uri="{BB962C8B-B14F-4D97-AF65-F5344CB8AC3E}">
        <p14:creationId xmlns:p14="http://schemas.microsoft.com/office/powerpoint/2010/main" val="60935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Prophets like Samuel, Elijah, Elisha, and others were anointed with the Holy Spirit to speak the Word of God  to His people</a:t>
            </a:r>
          </a:p>
          <a:p>
            <a:pPr marL="0" indent="0">
              <a:buNone/>
            </a:pPr>
            <a:r>
              <a:rPr lang="en-US" sz="5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</a:p>
          <a:p>
            <a:pPr marL="0" indent="0">
              <a:buNone/>
            </a:pPr>
            <a:r>
              <a:rPr lang="en-US" sz="56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992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Prophets like Samuel, Elijah, Elisha, and others were anointed with the Holy Spirit to speak the Word of God  to His people,</a:t>
            </a:r>
          </a:p>
          <a:p>
            <a:pPr marL="0" indent="0">
              <a:buNone/>
            </a:pPr>
            <a:r>
              <a:rPr lang="en-US" sz="5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as were the authors of the Jewish Scriptures </a:t>
            </a:r>
          </a:p>
          <a:p>
            <a:pPr marL="0" indent="0">
              <a:buNone/>
            </a:pPr>
            <a:r>
              <a:rPr lang="en-US" sz="56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15638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Prophets like Samuel, Elijah, Elisha, and others were anointed with the Holy Spirit to speak the Word of God  to His people,</a:t>
            </a:r>
          </a:p>
          <a:p>
            <a:pPr marL="0" indent="0">
              <a:buNone/>
            </a:pPr>
            <a:r>
              <a:rPr lang="en-US" sz="5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as were the authors of the Jewish Scriptures, </a:t>
            </a:r>
          </a:p>
          <a:p>
            <a:pPr marL="0" indent="0">
              <a:buNone/>
            </a:pPr>
            <a:r>
              <a:rPr lang="en-US" sz="56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in order to begin to shape a people especially for God </a:t>
            </a:r>
          </a:p>
        </p:txBody>
      </p:sp>
    </p:spTree>
    <p:extLst>
      <p:ext uri="{BB962C8B-B14F-4D97-AF65-F5344CB8AC3E}">
        <p14:creationId xmlns:p14="http://schemas.microsoft.com/office/powerpoint/2010/main" val="32562770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. . . And of course the revealing of God’s Mind to the people is a form of 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Communion</a:t>
            </a:r>
          </a:p>
        </p:txBody>
      </p:sp>
    </p:spTree>
    <p:extLst>
      <p:ext uri="{BB962C8B-B14F-4D97-AF65-F5344CB8AC3E}">
        <p14:creationId xmlns:p14="http://schemas.microsoft.com/office/powerpoint/2010/main" val="32289496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22000" b="-10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But the 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abiding Communion 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with God that is the presence of the Holy Spirit is a gift bestowed by the Son, as a consequence of His </a:t>
            </a:r>
            <a:r>
              <a:rPr lang="en-US" sz="60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atoning Passion</a:t>
            </a:r>
          </a:p>
        </p:txBody>
      </p:sp>
    </p:spTree>
    <p:extLst>
      <p:ext uri="{BB962C8B-B14F-4D97-AF65-F5344CB8AC3E}">
        <p14:creationId xmlns:p14="http://schemas.microsoft.com/office/powerpoint/2010/main" val="416448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133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</a:p>
          <a:p>
            <a:pPr marL="0" indent="0" algn="ctr">
              <a:buNone/>
            </a:pPr>
            <a:r>
              <a:rPr lang="en-US" sz="10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The New Testament</a:t>
            </a:r>
          </a:p>
        </p:txBody>
      </p:sp>
    </p:spTree>
    <p:extLst>
      <p:ext uri="{BB962C8B-B14F-4D97-AF65-F5344CB8AC3E}">
        <p14:creationId xmlns:p14="http://schemas.microsoft.com/office/powerpoint/2010/main" val="3840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When the Holy Spirit descended on the apostles at Pentecost,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the deeper truth of God’s plan was revealed to them</a:t>
            </a:r>
          </a:p>
        </p:txBody>
      </p:sp>
    </p:spTree>
    <p:extLst>
      <p:ext uri="{BB962C8B-B14F-4D97-AF65-F5344CB8AC3E}">
        <p14:creationId xmlns:p14="http://schemas.microsoft.com/office/powerpoint/2010/main" val="349298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The traditional understanding of the prophecies of the Messiah looked for a 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royal dynasty 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who would restore the </a:t>
            </a:r>
            <a:r>
              <a:rPr lang="en-US" sz="60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earthly kingdom 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of David</a:t>
            </a:r>
            <a:endParaRPr lang="en-US" sz="6000" dirty="0" smtClean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13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But with the guidance of the Holy Spirit, the apostles now began to understand these prophecies as pointing to a </a:t>
            </a:r>
            <a:r>
              <a:rPr lang="en-US" sz="60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spiritual kingdom</a:t>
            </a:r>
          </a:p>
        </p:txBody>
      </p:sp>
    </p:spTree>
    <p:extLst>
      <p:ext uri="{BB962C8B-B14F-4D97-AF65-F5344CB8AC3E}">
        <p14:creationId xmlns:p14="http://schemas.microsoft.com/office/powerpoint/2010/main" val="407628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337" y="1371600"/>
            <a:ext cx="11632357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The conventional human meaning was 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deepened</a:t>
            </a: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and the veil was lifted to reveal God’s </a:t>
            </a:r>
            <a:r>
              <a:rPr lang="en-US" sz="60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eternal plan</a:t>
            </a:r>
          </a:p>
        </p:txBody>
      </p:sp>
    </p:spTree>
    <p:extLst>
      <p:ext uri="{BB962C8B-B14F-4D97-AF65-F5344CB8AC3E}">
        <p14:creationId xmlns:p14="http://schemas.microsoft.com/office/powerpoint/2010/main" val="26460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“These things God has revealed to us through the Spirit; for the Spirit searches everything, even the 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deep things of God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” </a:t>
            </a:r>
            <a:r>
              <a:rPr lang="en-US" sz="55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(1 Cor 2:10)</a:t>
            </a:r>
            <a:r>
              <a:rPr lang="en-US" sz="55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422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With the completion of God’s plan for our salvation, the Holy Spirit is given to us as His abiding presence </a:t>
            </a:r>
          </a:p>
        </p:txBody>
      </p:sp>
    </p:spTree>
    <p:extLst>
      <p:ext uri="{BB962C8B-B14F-4D97-AF65-F5344CB8AC3E}">
        <p14:creationId xmlns:p14="http://schemas.microsoft.com/office/powerpoint/2010/main" val="124311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56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457200" lvl="1" indent="0" algn="ctr">
              <a:buNone/>
            </a:pPr>
            <a:r>
              <a:rPr lang="en-US" sz="6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And with that, a better knowledge of the </a:t>
            </a:r>
            <a:r>
              <a:rPr lang="en-US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fullness</a:t>
            </a:r>
            <a:r>
              <a:rPr lang="en-US" sz="6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of God’s plan</a:t>
            </a:r>
            <a:endParaRPr lang="en-US" sz="6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46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“You also, who have heard the word of truth, the gospel of your salvation, and have believed in Him, were </a:t>
            </a:r>
            <a:r>
              <a:rPr lang="en-US" sz="60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sealed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with the promised Holy Spirit” </a:t>
            </a:r>
            <a:r>
              <a:rPr lang="en-US" sz="55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(Eph 1:13)</a:t>
            </a:r>
          </a:p>
        </p:txBody>
      </p:sp>
    </p:spTree>
    <p:extLst>
      <p:ext uri="{BB962C8B-B14F-4D97-AF65-F5344CB8AC3E}">
        <p14:creationId xmlns:p14="http://schemas.microsoft.com/office/powerpoint/2010/main" val="112289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To be </a:t>
            </a:r>
            <a:r>
              <a:rPr lang="en-US" sz="60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sealed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is to be fastened securely ~ permanently </a:t>
            </a:r>
          </a:p>
        </p:txBody>
      </p:sp>
    </p:spTree>
    <p:extLst>
      <p:ext uri="{BB962C8B-B14F-4D97-AF65-F5344CB8AC3E}">
        <p14:creationId xmlns:p14="http://schemas.microsoft.com/office/powerpoint/2010/main" val="295982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And we receive that seal in </a:t>
            </a:r>
            <a:r>
              <a:rPr lang="en-US" sz="6000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baptism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endParaRPr lang="en-US" sz="60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endParaRPr lang="en-US" sz="6000" dirty="0" smtClean="0">
              <a:solidFill>
                <a:srgbClr val="0033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59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And we receive that seal in </a:t>
            </a:r>
            <a:r>
              <a:rPr lang="en-US" sz="6000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baptism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in Confirmation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endParaRPr lang="en-US" sz="6000" dirty="0" smtClean="0">
              <a:solidFill>
                <a:srgbClr val="0033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49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And we receive that seal in </a:t>
            </a:r>
            <a:r>
              <a:rPr lang="en-US" sz="6000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baptism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in Confirmation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and in Holy Orders</a:t>
            </a:r>
          </a:p>
        </p:txBody>
      </p:sp>
    </p:spTree>
    <p:extLst>
      <p:ext uri="{BB962C8B-B14F-4D97-AF65-F5344CB8AC3E}">
        <p14:creationId xmlns:p14="http://schemas.microsoft.com/office/powerpoint/2010/main" val="63374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But the </a:t>
            </a:r>
            <a:r>
              <a:rPr lang="en-US" sz="60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Communion of the Holy Spirit</a:t>
            </a:r>
            <a:r>
              <a:rPr lang="en-US" sz="6000" dirty="0">
                <a:solidFill>
                  <a:srgbClr val="003300"/>
                </a:solidFill>
                <a:latin typeface="Monotype Corsiva" panose="03010101010201010101" pitchFamily="66" charset="0"/>
              </a:rPr>
              <a:t> </a:t>
            </a:r>
            <a:endParaRPr lang="en-US" sz="6000" dirty="0" smtClean="0">
              <a:solidFill>
                <a:srgbClr val="0033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>
                <a:solidFill>
                  <a:srgbClr val="0033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not only brings Him into us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endParaRPr lang="en-US" sz="60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34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But the </a:t>
            </a:r>
            <a:r>
              <a:rPr lang="en-US" sz="60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Communion of the Holy Spirit</a:t>
            </a:r>
            <a:r>
              <a:rPr lang="en-US" sz="6000" dirty="0">
                <a:solidFill>
                  <a:srgbClr val="003300"/>
                </a:solidFill>
                <a:latin typeface="Monotype Corsiva" panose="03010101010201010101" pitchFamily="66" charset="0"/>
              </a:rPr>
              <a:t> </a:t>
            </a:r>
            <a:endParaRPr lang="en-US" sz="6000" dirty="0" smtClean="0">
              <a:solidFill>
                <a:srgbClr val="0033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6000" dirty="0">
                <a:solidFill>
                  <a:srgbClr val="0033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not only brings Him into us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 . . it also flows out from us</a:t>
            </a:r>
          </a:p>
        </p:txBody>
      </p:sp>
    </p:spTree>
    <p:extLst>
      <p:ext uri="{BB962C8B-B14F-4D97-AF65-F5344CB8AC3E}">
        <p14:creationId xmlns:p14="http://schemas.microsoft.com/office/powerpoint/2010/main" val="17467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701" y="185937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But </a:t>
            </a: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the </a:t>
            </a:r>
            <a:r>
              <a:rPr lang="en-US" sz="6000" dirty="0">
                <a:solidFill>
                  <a:srgbClr val="003300"/>
                </a:solidFill>
                <a:latin typeface="Monotype Corsiva" panose="03010101010201010101" pitchFamily="66" charset="0"/>
              </a:rPr>
              <a:t>Communion of the Holy Spirit 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003300"/>
                </a:solidFill>
                <a:latin typeface="Monotype Corsiva" panose="03010101010201010101" pitchFamily="66" charset="0"/>
              </a:rPr>
              <a:t>	</a:t>
            </a: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not only brings Him into us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		</a:t>
            </a:r>
            <a:r>
              <a:rPr lang="en-US" sz="6000" dirty="0">
                <a:solidFill>
                  <a:srgbClr val="002060"/>
                </a:solidFill>
                <a:latin typeface="Monotype Corsiva" panose="03010101010201010101" pitchFamily="66" charset="0"/>
              </a:rPr>
              <a:t>. . . it also flows out from </a:t>
            </a:r>
            <a:r>
              <a:rPr lang="en-US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us</a:t>
            </a:r>
            <a:endParaRPr lang="en-US" sz="6000" dirty="0" smtClean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80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09" y="1371600"/>
            <a:ext cx="11490385" cy="52943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en-US" sz="6000" dirty="0" smtClean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en-US" sz="10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More on this next week!</a:t>
            </a:r>
            <a:endParaRPr lang="en-US" sz="100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42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903"/>
            <a:ext cx="10515600" cy="105529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The Holy Spirit in the People of God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807" y="1120048"/>
            <a:ext cx="11490385" cy="5294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5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How does it change your understanding of the Trinity to think that the work of the Trinity in our lives shows us Who He is?</a:t>
            </a:r>
            <a:endParaRPr lang="en-US" sz="4500" dirty="0">
              <a:solidFill>
                <a:srgbClr val="CC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en-US" sz="4500" dirty="0" smtClean="0">
                <a:solidFill>
                  <a:srgbClr val="CC0000"/>
                </a:solidFill>
                <a:latin typeface="Monotype Corsiva" panose="03010101010201010101" pitchFamily="66" charset="0"/>
              </a:rPr>
              <a:t>What images can you think of that help visualize the Holy Spirit as the One Who draws us into Communion?</a:t>
            </a:r>
          </a:p>
          <a:p>
            <a:pPr marL="0" indent="0">
              <a:buNone/>
            </a:pPr>
            <a:r>
              <a:rPr lang="en-US" sz="4500" dirty="0" smtClean="0">
                <a:solidFill>
                  <a:srgbClr val="003300"/>
                </a:solidFill>
                <a:latin typeface="Monotype Corsiva" panose="03010101010201010101" pitchFamily="66" charset="0"/>
              </a:rPr>
              <a:t>Does the abiding presence of the Holy Spirit give any new meaning to the Creed’s line about Him as “the Lord, the Giver of Life”?</a:t>
            </a:r>
          </a:p>
        </p:txBody>
      </p:sp>
    </p:spTree>
    <p:extLst>
      <p:ext uri="{BB962C8B-B14F-4D97-AF65-F5344CB8AC3E}">
        <p14:creationId xmlns:p14="http://schemas.microsoft.com/office/powerpoint/2010/main" val="247922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538" y="969484"/>
            <a:ext cx="11706044" cy="4671152"/>
          </a:xfrm>
        </p:spPr>
        <p:txBody>
          <a:bodyPr>
            <a:noAutofit/>
          </a:bodyPr>
          <a:lstStyle/>
          <a:p>
            <a:pPr algn="ctr"/>
            <a:r>
              <a:rPr lang="en-US" sz="5000" b="1" dirty="0" smtClean="0">
                <a:solidFill>
                  <a:srgbClr val="CC3300"/>
                </a:solidFill>
                <a:latin typeface="Monotype Corsiva" panose="03010101010201010101" pitchFamily="66" charset="0"/>
              </a:rPr>
              <a:t>“</a:t>
            </a:r>
            <a:r>
              <a:rPr lang="en-US" sz="50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Come, Holy Spirit, fill the hearts of Your faithful,</a:t>
            </a:r>
          </a:p>
          <a:p>
            <a:pPr algn="ctr"/>
            <a:r>
              <a:rPr lang="en-US" sz="50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k</a:t>
            </a:r>
            <a:r>
              <a:rPr lang="en-US" sz="50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indle in them the fire of Your love;</a:t>
            </a:r>
          </a:p>
          <a:p>
            <a:pPr algn="ctr"/>
            <a:r>
              <a:rPr lang="en-US" sz="50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send forth Your spirit and they shall be created</a:t>
            </a:r>
          </a:p>
          <a:p>
            <a:pPr algn="ctr"/>
            <a:r>
              <a:rPr lang="en-US" sz="50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</a:t>
            </a:r>
            <a:r>
              <a:rPr lang="en-US" sz="50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nd You will renew the face of the Earth” </a:t>
            </a:r>
            <a:endParaRPr lang="en-US" sz="50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4669</TotalTime>
  <Words>1243</Words>
  <Application>Microsoft Office PowerPoint</Application>
  <PresentationFormat>Widescreen</PresentationFormat>
  <Paragraphs>227</Paragraphs>
  <Slides>53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Calibri</vt:lpstr>
      <vt:lpstr>Corbel</vt:lpstr>
      <vt:lpstr>Monotype Corsiva</vt:lpstr>
      <vt:lpstr>Depth</vt:lpstr>
      <vt:lpstr> </vt:lpstr>
      <vt:lpstr>The Lay of the Land:</vt:lpstr>
      <vt:lpstr>The Lay of the Land:</vt:lpstr>
      <vt:lpstr>The Lay of the Land:</vt:lpstr>
      <vt:lpstr>The Lay of the Land: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The Holy Spirit in the People of God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Ren Tocci</dc:creator>
  <cp:lastModifiedBy>Fr. Ron</cp:lastModifiedBy>
  <cp:revision>346</cp:revision>
  <cp:lastPrinted>2018-06-18T18:25:09Z</cp:lastPrinted>
  <dcterms:created xsi:type="dcterms:W3CDTF">2017-01-27T17:55:11Z</dcterms:created>
  <dcterms:modified xsi:type="dcterms:W3CDTF">2018-06-18T18:29:58Z</dcterms:modified>
</cp:coreProperties>
</file>